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9000"/>
    <a:srgbClr val="E76D19"/>
    <a:srgbClr val="EB701D"/>
    <a:srgbClr val="E9B900"/>
    <a:srgbClr val="7FB75E"/>
    <a:srgbClr val="FBE19F"/>
    <a:srgbClr val="FFC000"/>
    <a:srgbClr val="AE5A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7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" y="1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345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92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008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7128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696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7537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478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4653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359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3648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5882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4B83A-EA57-4825-AA03-06A35545D803}" type="datetimeFigureOut">
              <a:rPr lang="es-ES" smtClean="0"/>
              <a:t>16/02/2023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B9B5A-EFC0-4DD3-8DAE-9C08B40C97B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4071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458555" y="4080063"/>
            <a:ext cx="2052000" cy="1368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GRUPO ORIGEN</a:t>
            </a:r>
          </a:p>
          <a:p>
            <a:pPr algn="ctr"/>
            <a:r>
              <a:rPr lang="es-ES" sz="2400" dirty="0" smtClean="0"/>
              <a:t>TÉCNICO</a:t>
            </a:r>
            <a:endParaRPr lang="es-ES" sz="2400" dirty="0"/>
          </a:p>
        </p:txBody>
      </p:sp>
      <p:sp>
        <p:nvSpPr>
          <p:cNvPr id="5" name="Flecha abajo 4"/>
          <p:cNvSpPr/>
          <p:nvPr/>
        </p:nvSpPr>
        <p:spPr>
          <a:xfrm rot="10800000">
            <a:off x="1953713" y="2506133"/>
            <a:ext cx="1061685" cy="1148489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 smtClean="0"/>
              <a:t>+</a:t>
            </a:r>
            <a:endParaRPr lang="es-ES" sz="5400" dirty="0"/>
          </a:p>
        </p:txBody>
      </p:sp>
      <p:sp>
        <p:nvSpPr>
          <p:cNvPr id="6" name="Rectángulo 5"/>
          <p:cNvSpPr/>
          <p:nvPr/>
        </p:nvSpPr>
        <p:spPr>
          <a:xfrm>
            <a:off x="1458555" y="1032063"/>
            <a:ext cx="2052000" cy="1368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GRUPO DESTINO</a:t>
            </a:r>
          </a:p>
          <a:p>
            <a:pPr algn="ctr"/>
            <a:r>
              <a:rPr lang="es-ES" sz="2400" dirty="0" smtClean="0"/>
              <a:t>TÉCNICO</a:t>
            </a:r>
            <a:endParaRPr lang="es-ES" sz="2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3773447" y="2065722"/>
            <a:ext cx="1383712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ORIGEN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3773447" y="1031472"/>
            <a:ext cx="1458861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DESTINO</a:t>
            </a:r>
            <a:endParaRPr lang="es-ES" sz="16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5942174" y="908362"/>
            <a:ext cx="1974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Quinquenios técnicos</a:t>
            </a:r>
          </a:p>
          <a:p>
            <a:r>
              <a:rPr lang="es-ES" sz="1600" dirty="0">
                <a:solidFill>
                  <a:srgbClr val="C00000"/>
                </a:solidFill>
              </a:rPr>
              <a:t>S</a:t>
            </a:r>
            <a:r>
              <a:rPr lang="es-ES" sz="1600" dirty="0" smtClean="0">
                <a:solidFill>
                  <a:srgbClr val="C00000"/>
                </a:solidFill>
              </a:rPr>
              <a:t>exenios técnicos</a:t>
            </a:r>
            <a:endParaRPr lang="es-ES" sz="1600" dirty="0">
              <a:solidFill>
                <a:srgbClr val="C00000"/>
              </a:solidFill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8327276" y="1973389"/>
            <a:ext cx="3253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Resto de complementos preexistentes (trienios, PCO, productividad…)</a:t>
            </a:r>
          </a:p>
        </p:txBody>
      </p:sp>
      <p:sp>
        <p:nvSpPr>
          <p:cNvPr id="15" name="Flecha abajo 14"/>
          <p:cNvSpPr/>
          <p:nvPr/>
        </p:nvSpPr>
        <p:spPr>
          <a:xfrm rot="10800000">
            <a:off x="3832238" y="1446112"/>
            <a:ext cx="523672" cy="56648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5186692" y="2794535"/>
            <a:ext cx="3903816" cy="830997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  <a:alpha val="50000"/>
                </a:schemeClr>
              </a:gs>
              <a:gs pos="50000">
                <a:schemeClr val="accent2">
                  <a:lumMod val="105000"/>
                  <a:satMod val="103000"/>
                  <a:tint val="73000"/>
                  <a:alpha val="50000"/>
                </a:schemeClr>
              </a:gs>
              <a:gs pos="100000">
                <a:schemeClr val="accent2">
                  <a:lumMod val="105000"/>
                  <a:satMod val="109000"/>
                  <a:tint val="81000"/>
                  <a:alpha val="50000"/>
                </a:schemeClr>
              </a:gs>
            </a:gsLst>
          </a:gradFill>
          <a:effectLst>
            <a:softEdge rad="635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Evaluación objetiva de méritos por la </a:t>
            </a:r>
            <a:r>
              <a:rPr lang="es-ES" sz="1600" b="1" dirty="0" smtClean="0"/>
              <a:t>Comisión Evaluadora del Desempeño de la Actividad Técnica  </a:t>
            </a:r>
            <a:endParaRPr lang="es-ES" sz="1600" b="1" dirty="0"/>
          </a:p>
        </p:txBody>
      </p:sp>
      <p:sp>
        <p:nvSpPr>
          <p:cNvPr id="25" name="CuadroTexto 24"/>
          <p:cNvSpPr txBox="1"/>
          <p:nvPr/>
        </p:nvSpPr>
        <p:spPr>
          <a:xfrm>
            <a:off x="1646355" y="3713454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Promoción interna</a:t>
            </a:r>
            <a:endParaRPr lang="es-ES" sz="14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4443713" y="1467745"/>
            <a:ext cx="99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</a:rPr>
              <a:t>Concurso de méritos</a:t>
            </a:r>
            <a:endParaRPr lang="es-ES" sz="1400" b="1" dirty="0">
              <a:solidFill>
                <a:srgbClr val="C00000"/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4443713" y="4518340"/>
            <a:ext cx="99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</a:rPr>
              <a:t>Concurso de méritos</a:t>
            </a:r>
            <a:endParaRPr lang="es-ES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3773447" y="5114826"/>
            <a:ext cx="1383712" cy="3385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ORIGEN</a:t>
            </a:r>
            <a:endParaRPr lang="es-ES" sz="16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3773447" y="4082535"/>
            <a:ext cx="1458861" cy="3385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DESTINO</a:t>
            </a:r>
            <a:endParaRPr lang="es-ES" sz="1600" dirty="0"/>
          </a:p>
        </p:txBody>
      </p:sp>
      <p:sp>
        <p:nvSpPr>
          <p:cNvPr id="32" name="Flecha abajo 31"/>
          <p:cNvSpPr/>
          <p:nvPr/>
        </p:nvSpPr>
        <p:spPr>
          <a:xfrm rot="10800000">
            <a:off x="3832239" y="4496706"/>
            <a:ext cx="523672" cy="56648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  <p:sp>
        <p:nvSpPr>
          <p:cNvPr id="34" name="Flecha abajo 33"/>
          <p:cNvSpPr/>
          <p:nvPr/>
        </p:nvSpPr>
        <p:spPr>
          <a:xfrm rot="16200000">
            <a:off x="5461801" y="1049079"/>
            <a:ext cx="280415" cy="303341"/>
          </a:xfrm>
          <a:prstGeom prst="downArrow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E5A21"/>
                </a:solidFill>
              </a:rPr>
              <a:t>+</a:t>
            </a:r>
            <a:endParaRPr lang="es-ES" dirty="0">
              <a:solidFill>
                <a:srgbClr val="AE5A21"/>
              </a:solidFill>
            </a:endParaRPr>
          </a:p>
        </p:txBody>
      </p:sp>
      <p:sp>
        <p:nvSpPr>
          <p:cNvPr id="35" name="CuadroTexto 34"/>
          <p:cNvSpPr txBox="1"/>
          <p:nvPr/>
        </p:nvSpPr>
        <p:spPr>
          <a:xfrm>
            <a:off x="5942174" y="1942612"/>
            <a:ext cx="1974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Quinquenios técnicos</a:t>
            </a:r>
          </a:p>
          <a:p>
            <a:r>
              <a:rPr lang="es-ES" sz="1600" dirty="0">
                <a:solidFill>
                  <a:srgbClr val="C00000"/>
                </a:solidFill>
              </a:rPr>
              <a:t>S</a:t>
            </a:r>
            <a:r>
              <a:rPr lang="es-ES" sz="1600" dirty="0" smtClean="0">
                <a:solidFill>
                  <a:srgbClr val="C00000"/>
                </a:solidFill>
              </a:rPr>
              <a:t>exenios técnicos</a:t>
            </a:r>
            <a:endParaRPr lang="es-ES" sz="1600" dirty="0">
              <a:solidFill>
                <a:srgbClr val="C00000"/>
              </a:solidFill>
            </a:endParaRPr>
          </a:p>
        </p:txBody>
      </p:sp>
      <p:sp>
        <p:nvSpPr>
          <p:cNvPr id="36" name="Flecha abajo 35"/>
          <p:cNvSpPr/>
          <p:nvPr/>
        </p:nvSpPr>
        <p:spPr>
          <a:xfrm rot="16200000">
            <a:off x="5461801" y="2083329"/>
            <a:ext cx="280414" cy="303340"/>
          </a:xfrm>
          <a:prstGeom prst="downArrow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AE5A21"/>
                </a:solidFill>
              </a:rPr>
              <a:t>+</a:t>
            </a:r>
            <a:endParaRPr lang="es-ES" dirty="0">
              <a:solidFill>
                <a:srgbClr val="AE5A21"/>
              </a:solidFill>
            </a:endParaRPr>
          </a:p>
        </p:txBody>
      </p:sp>
      <p:sp>
        <p:nvSpPr>
          <p:cNvPr id="37" name="CuadroTexto 36"/>
          <p:cNvSpPr txBox="1"/>
          <p:nvPr/>
        </p:nvSpPr>
        <p:spPr>
          <a:xfrm>
            <a:off x="5942174" y="3959425"/>
            <a:ext cx="1974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Quinquenios técnicos</a:t>
            </a:r>
          </a:p>
          <a:p>
            <a:r>
              <a:rPr lang="es-ES" sz="1600" dirty="0">
                <a:solidFill>
                  <a:srgbClr val="C00000"/>
                </a:solidFill>
              </a:rPr>
              <a:t>S</a:t>
            </a:r>
            <a:r>
              <a:rPr lang="es-ES" sz="1600" dirty="0" smtClean="0">
                <a:solidFill>
                  <a:srgbClr val="C00000"/>
                </a:solidFill>
              </a:rPr>
              <a:t>exenios técnicos</a:t>
            </a:r>
            <a:endParaRPr lang="es-ES" sz="1600" dirty="0">
              <a:solidFill>
                <a:srgbClr val="C00000"/>
              </a:solidFill>
            </a:endParaRPr>
          </a:p>
        </p:txBody>
      </p:sp>
      <p:sp>
        <p:nvSpPr>
          <p:cNvPr id="38" name="Flecha abajo 37"/>
          <p:cNvSpPr/>
          <p:nvPr/>
        </p:nvSpPr>
        <p:spPr>
          <a:xfrm rot="16200000">
            <a:off x="5540620" y="4100142"/>
            <a:ext cx="280415" cy="303341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rgbClr val="FFC000"/>
                </a:solidFill>
              </a:rPr>
              <a:t>+</a:t>
            </a:r>
            <a:endParaRPr lang="es-ES" dirty="0">
              <a:solidFill>
                <a:srgbClr val="FFC000"/>
              </a:solidFill>
            </a:endParaRPr>
          </a:p>
        </p:txBody>
      </p:sp>
      <p:sp>
        <p:nvSpPr>
          <p:cNvPr id="39" name="CuadroTexto 38"/>
          <p:cNvSpPr txBox="1"/>
          <p:nvPr/>
        </p:nvSpPr>
        <p:spPr>
          <a:xfrm>
            <a:off x="5942174" y="4991716"/>
            <a:ext cx="19745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Quinquenios técnicos</a:t>
            </a:r>
          </a:p>
          <a:p>
            <a:r>
              <a:rPr lang="es-ES" sz="1600" dirty="0">
                <a:solidFill>
                  <a:srgbClr val="C00000"/>
                </a:solidFill>
              </a:rPr>
              <a:t>S</a:t>
            </a:r>
            <a:r>
              <a:rPr lang="es-ES" sz="1600" dirty="0" smtClean="0">
                <a:solidFill>
                  <a:srgbClr val="C00000"/>
                </a:solidFill>
              </a:rPr>
              <a:t>exenios técnicos</a:t>
            </a:r>
            <a:endParaRPr lang="es-ES" sz="1600" dirty="0">
              <a:solidFill>
                <a:srgbClr val="C00000"/>
              </a:solidFill>
            </a:endParaRPr>
          </a:p>
        </p:txBody>
      </p:sp>
      <p:sp>
        <p:nvSpPr>
          <p:cNvPr id="40" name="Flecha abajo 39"/>
          <p:cNvSpPr/>
          <p:nvPr/>
        </p:nvSpPr>
        <p:spPr>
          <a:xfrm rot="16200000">
            <a:off x="5540620" y="5132434"/>
            <a:ext cx="280414" cy="303340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FFC000"/>
                </a:solidFill>
              </a:rPr>
              <a:t>+</a:t>
            </a:r>
          </a:p>
        </p:txBody>
      </p:sp>
      <p:sp>
        <p:nvSpPr>
          <p:cNvPr id="41" name="CuadroTexto 40"/>
          <p:cNvSpPr txBox="1"/>
          <p:nvPr/>
        </p:nvSpPr>
        <p:spPr>
          <a:xfrm>
            <a:off x="8327276" y="939139"/>
            <a:ext cx="3253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Resto de complementos preexistentes (trienios, PCO, productividad…)</a:t>
            </a:r>
            <a:endParaRPr lang="es-E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CuadroTexto 41"/>
          <p:cNvSpPr txBox="1"/>
          <p:nvPr/>
        </p:nvSpPr>
        <p:spPr>
          <a:xfrm>
            <a:off x="8327276" y="5022493"/>
            <a:ext cx="3253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Resto de complementos preexistentes (trienios, PCO, productividad…)</a:t>
            </a:r>
          </a:p>
        </p:txBody>
      </p:sp>
      <p:sp>
        <p:nvSpPr>
          <p:cNvPr id="43" name="CuadroTexto 42"/>
          <p:cNvSpPr txBox="1"/>
          <p:nvPr/>
        </p:nvSpPr>
        <p:spPr>
          <a:xfrm>
            <a:off x="8327276" y="3990202"/>
            <a:ext cx="3253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Resto de complementos preexistentes (trienios, PCO, productividad…)</a:t>
            </a:r>
          </a:p>
        </p:txBody>
      </p:sp>
      <p:sp>
        <p:nvSpPr>
          <p:cNvPr id="44" name="CuadroTexto 43"/>
          <p:cNvSpPr txBox="1"/>
          <p:nvPr/>
        </p:nvSpPr>
        <p:spPr>
          <a:xfrm rot="16200000">
            <a:off x="-1697231" y="3055301"/>
            <a:ext cx="5195795" cy="369332"/>
          </a:xfrm>
          <a:prstGeom prst="rect">
            <a:avLst/>
          </a:prstGeom>
          <a:gradFill flip="none" rotWithShape="1">
            <a:gsLst>
              <a:gs pos="68000">
                <a:srgbClr val="7FB75E">
                  <a:alpha val="50000"/>
                </a:srgbClr>
              </a:gs>
              <a:gs pos="0">
                <a:srgbClr val="E9B900">
                  <a:alpha val="50000"/>
                </a:srgb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s-ES" dirty="0" smtClean="0"/>
              <a:t>Carrera profesional vertical</a:t>
            </a:r>
            <a:r>
              <a:rPr lang="es-ES" dirty="0"/>
              <a:t> </a:t>
            </a:r>
            <a:r>
              <a:rPr lang="es-ES" dirty="0" smtClean="0">
                <a:sym typeface="Wingdings" panose="05000000000000000000" pitchFamily="2" charset="2"/>
              </a:rPr>
              <a:t> cambio de grupo</a:t>
            </a:r>
            <a:endParaRPr lang="es-ES" dirty="0" smtClean="0"/>
          </a:p>
        </p:txBody>
      </p:sp>
      <p:sp>
        <p:nvSpPr>
          <p:cNvPr id="45" name="CuadroTexto 44"/>
          <p:cNvSpPr txBox="1"/>
          <p:nvPr/>
        </p:nvSpPr>
        <p:spPr>
          <a:xfrm>
            <a:off x="1458555" y="6215102"/>
            <a:ext cx="10122127" cy="369332"/>
          </a:xfrm>
          <a:prstGeom prst="rect">
            <a:avLst/>
          </a:prstGeom>
          <a:gradFill>
            <a:gsLst>
              <a:gs pos="86000">
                <a:srgbClr val="EB701D">
                  <a:alpha val="50000"/>
                </a:srgbClr>
              </a:gs>
              <a:gs pos="0">
                <a:srgbClr val="E9B900">
                  <a:alpha val="50000"/>
                </a:srgbClr>
              </a:gs>
            </a:gsLst>
            <a:lin ang="0" scaled="1"/>
          </a:gradFill>
        </p:spPr>
        <p:txBody>
          <a:bodyPr wrap="square" rtlCol="0">
            <a:spAutoFit/>
          </a:bodyPr>
          <a:lstStyle/>
          <a:p>
            <a:r>
              <a:rPr lang="es-ES" dirty="0" smtClean="0"/>
              <a:t>Carrera profesional horizontal</a:t>
            </a:r>
            <a:r>
              <a:rPr lang="es-ES" dirty="0"/>
              <a:t> </a:t>
            </a:r>
            <a:r>
              <a:rPr lang="es-ES" dirty="0" smtClean="0">
                <a:sym typeface="Wingdings" panose="05000000000000000000" pitchFamily="2" charset="2"/>
              </a:rPr>
              <a:t> cambio de nivel y progresión por desempeño</a:t>
            </a:r>
            <a:endParaRPr lang="es-ES" dirty="0"/>
          </a:p>
        </p:txBody>
      </p:sp>
      <p:sp>
        <p:nvSpPr>
          <p:cNvPr id="47" name="Flecha abajo 46"/>
          <p:cNvSpPr/>
          <p:nvPr/>
        </p:nvSpPr>
        <p:spPr>
          <a:xfrm rot="10800000">
            <a:off x="6221956" y="2472575"/>
            <a:ext cx="280414" cy="303340"/>
          </a:xfrm>
          <a:prstGeom prst="downArrow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Flecha abajo 47"/>
          <p:cNvSpPr/>
          <p:nvPr/>
        </p:nvSpPr>
        <p:spPr>
          <a:xfrm>
            <a:off x="6221956" y="3659059"/>
            <a:ext cx="280415" cy="303341"/>
          </a:xfrm>
          <a:prstGeom prst="downArrow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CuadroTexto 52"/>
          <p:cNvSpPr txBox="1"/>
          <p:nvPr/>
        </p:nvSpPr>
        <p:spPr>
          <a:xfrm>
            <a:off x="7946617" y="92375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000" dirty="0" smtClean="0"/>
              <a:t>+</a:t>
            </a:r>
            <a:endParaRPr lang="es-ES" sz="3000" dirty="0"/>
          </a:p>
        </p:txBody>
      </p:sp>
      <p:sp>
        <p:nvSpPr>
          <p:cNvPr id="54" name="CuadroTexto 53"/>
          <p:cNvSpPr txBox="1"/>
          <p:nvPr/>
        </p:nvSpPr>
        <p:spPr>
          <a:xfrm>
            <a:off x="7946617" y="1958000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000" dirty="0" smtClean="0"/>
              <a:t>+</a:t>
            </a:r>
            <a:endParaRPr lang="es-ES" sz="3000" dirty="0"/>
          </a:p>
        </p:txBody>
      </p:sp>
      <p:sp>
        <p:nvSpPr>
          <p:cNvPr id="55" name="CuadroTexto 54"/>
          <p:cNvSpPr txBox="1"/>
          <p:nvPr/>
        </p:nvSpPr>
        <p:spPr>
          <a:xfrm>
            <a:off x="7946617" y="3974813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000" dirty="0" smtClean="0"/>
              <a:t>+</a:t>
            </a:r>
            <a:endParaRPr lang="es-ES" sz="3000" dirty="0"/>
          </a:p>
        </p:txBody>
      </p:sp>
      <p:sp>
        <p:nvSpPr>
          <p:cNvPr id="56" name="CuadroTexto 55"/>
          <p:cNvSpPr txBox="1"/>
          <p:nvPr/>
        </p:nvSpPr>
        <p:spPr>
          <a:xfrm>
            <a:off x="7946617" y="5007104"/>
            <a:ext cx="3770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000" dirty="0" smtClean="0"/>
              <a:t>+</a:t>
            </a:r>
            <a:endParaRPr lang="es-ES" sz="3000" dirty="0"/>
          </a:p>
        </p:txBody>
      </p:sp>
      <p:sp>
        <p:nvSpPr>
          <p:cNvPr id="46" name="Elipse 45"/>
          <p:cNvSpPr/>
          <p:nvPr/>
        </p:nvSpPr>
        <p:spPr>
          <a:xfrm>
            <a:off x="2182026" y="5512649"/>
            <a:ext cx="605059" cy="360000"/>
          </a:xfrm>
          <a:prstGeom prst="ellipse">
            <a:avLst/>
          </a:prstGeom>
          <a:solidFill>
            <a:srgbClr val="BF9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 smtClean="0"/>
              <a:t>C,B,A</a:t>
            </a:r>
            <a:endParaRPr lang="es-ES" sz="1600" dirty="0"/>
          </a:p>
        </p:txBody>
      </p:sp>
      <p:sp>
        <p:nvSpPr>
          <p:cNvPr id="49" name="Elipse 48"/>
          <p:cNvSpPr/>
          <p:nvPr/>
        </p:nvSpPr>
        <p:spPr>
          <a:xfrm>
            <a:off x="2304555" y="622192"/>
            <a:ext cx="360000" cy="360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/>
              <a:t>A</a:t>
            </a:r>
          </a:p>
        </p:txBody>
      </p:sp>
      <p:sp>
        <p:nvSpPr>
          <p:cNvPr id="50" name="Elipse 49"/>
          <p:cNvSpPr/>
          <p:nvPr/>
        </p:nvSpPr>
        <p:spPr>
          <a:xfrm>
            <a:off x="3791545" y="5512649"/>
            <a:ext cx="605059" cy="3600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smtClean="0"/>
              <a:t>18…28</a:t>
            </a:r>
            <a:endParaRPr lang="es-ES" sz="1600" dirty="0"/>
          </a:p>
        </p:txBody>
      </p:sp>
      <p:sp>
        <p:nvSpPr>
          <p:cNvPr id="51" name="Elipse 50"/>
          <p:cNvSpPr/>
          <p:nvPr/>
        </p:nvSpPr>
        <p:spPr>
          <a:xfrm>
            <a:off x="3914074" y="626562"/>
            <a:ext cx="360000" cy="360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/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58310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6404044" y="4470723"/>
            <a:ext cx="2052000" cy="13680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GRUPO ORIGEN</a:t>
            </a:r>
          </a:p>
          <a:p>
            <a:pPr algn="ctr"/>
            <a:r>
              <a:rPr lang="es-ES" sz="2400" dirty="0" smtClean="0"/>
              <a:t>TÉCNICO</a:t>
            </a:r>
            <a:endParaRPr lang="es-ES" sz="2400" dirty="0"/>
          </a:p>
        </p:txBody>
      </p:sp>
      <p:sp>
        <p:nvSpPr>
          <p:cNvPr id="5" name="Flecha abajo 4"/>
          <p:cNvSpPr/>
          <p:nvPr/>
        </p:nvSpPr>
        <p:spPr>
          <a:xfrm rot="10800000">
            <a:off x="6899202" y="2896793"/>
            <a:ext cx="1061685" cy="1148489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dirty="0" smtClean="0"/>
              <a:t>+</a:t>
            </a:r>
            <a:endParaRPr lang="es-ES" sz="5400" dirty="0"/>
          </a:p>
        </p:txBody>
      </p:sp>
      <p:sp>
        <p:nvSpPr>
          <p:cNvPr id="6" name="Rectángulo 5"/>
          <p:cNvSpPr/>
          <p:nvPr/>
        </p:nvSpPr>
        <p:spPr>
          <a:xfrm>
            <a:off x="6404044" y="1422723"/>
            <a:ext cx="2052000" cy="13680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GRUPO DESTINO</a:t>
            </a:r>
          </a:p>
          <a:p>
            <a:pPr algn="ctr"/>
            <a:r>
              <a:rPr lang="es-ES" sz="2400" dirty="0" smtClean="0"/>
              <a:t>TÉCNICO</a:t>
            </a:r>
            <a:endParaRPr lang="es-ES" sz="2400" dirty="0"/>
          </a:p>
        </p:txBody>
      </p:sp>
      <p:sp>
        <p:nvSpPr>
          <p:cNvPr id="9" name="CuadroTexto 8"/>
          <p:cNvSpPr txBox="1"/>
          <p:nvPr/>
        </p:nvSpPr>
        <p:spPr>
          <a:xfrm>
            <a:off x="8718936" y="2456382"/>
            <a:ext cx="1383712" cy="33855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ORIGEN</a:t>
            </a:r>
            <a:endParaRPr lang="es-ES" sz="16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8718936" y="1422132"/>
            <a:ext cx="1458861" cy="33855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DESTINO</a:t>
            </a:r>
            <a:endParaRPr lang="es-ES" sz="1600" dirty="0"/>
          </a:p>
        </p:txBody>
      </p:sp>
      <p:sp>
        <p:nvSpPr>
          <p:cNvPr id="15" name="Flecha abajo 14"/>
          <p:cNvSpPr/>
          <p:nvPr/>
        </p:nvSpPr>
        <p:spPr>
          <a:xfrm rot="16200000">
            <a:off x="5469308" y="1428619"/>
            <a:ext cx="523672" cy="566487"/>
          </a:xfrm>
          <a:prstGeom prst="downArrow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dirty="0"/>
              <a:t>+</a:t>
            </a:r>
            <a:endParaRPr lang="es-ES" sz="40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6591844" y="4104114"/>
            <a:ext cx="167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 smtClean="0">
                <a:ln w="0"/>
                <a:solidFill>
                  <a:srgbClr val="00B05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Promoción interna</a:t>
            </a:r>
            <a:endParaRPr lang="es-ES" sz="1400" b="1" dirty="0">
              <a:ln w="0"/>
              <a:solidFill>
                <a:srgbClr val="00B05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CuadroTexto 26"/>
          <p:cNvSpPr txBox="1"/>
          <p:nvPr/>
        </p:nvSpPr>
        <p:spPr>
          <a:xfrm>
            <a:off x="9389202" y="1858405"/>
            <a:ext cx="99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rgbClr val="C00000"/>
                </a:solidFill>
              </a:rPr>
              <a:t>Concurso de méritos</a:t>
            </a:r>
            <a:endParaRPr lang="es-ES" sz="1400" b="1" dirty="0">
              <a:solidFill>
                <a:srgbClr val="C00000"/>
              </a:solidFill>
            </a:endParaRPr>
          </a:p>
        </p:txBody>
      </p:sp>
      <p:sp>
        <p:nvSpPr>
          <p:cNvPr id="28" name="CuadroTexto 27"/>
          <p:cNvSpPr txBox="1"/>
          <p:nvPr/>
        </p:nvSpPr>
        <p:spPr>
          <a:xfrm>
            <a:off x="9389202" y="4909000"/>
            <a:ext cx="99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</a:rPr>
              <a:t>Concurso de méritos</a:t>
            </a:r>
            <a:endParaRPr lang="es-ES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0" name="CuadroTexto 29"/>
          <p:cNvSpPr txBox="1"/>
          <p:nvPr/>
        </p:nvSpPr>
        <p:spPr>
          <a:xfrm>
            <a:off x="8718936" y="5505486"/>
            <a:ext cx="1383712" cy="33855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ORIGEN</a:t>
            </a:r>
            <a:endParaRPr lang="es-ES" sz="1600" dirty="0"/>
          </a:p>
        </p:txBody>
      </p:sp>
      <p:sp>
        <p:nvSpPr>
          <p:cNvPr id="31" name="CuadroTexto 30"/>
          <p:cNvSpPr txBox="1"/>
          <p:nvPr/>
        </p:nvSpPr>
        <p:spPr>
          <a:xfrm>
            <a:off x="8718936" y="4473195"/>
            <a:ext cx="1458861" cy="3385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DESTINO</a:t>
            </a:r>
            <a:endParaRPr lang="es-ES" sz="1600" dirty="0"/>
          </a:p>
        </p:txBody>
      </p:sp>
      <p:sp>
        <p:nvSpPr>
          <p:cNvPr id="32" name="Flecha abajo 31"/>
          <p:cNvSpPr/>
          <p:nvPr/>
        </p:nvSpPr>
        <p:spPr>
          <a:xfrm rot="10800000">
            <a:off x="8777728" y="4887366"/>
            <a:ext cx="523672" cy="56648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  <p:sp>
        <p:nvSpPr>
          <p:cNvPr id="46" name="Elipse 45"/>
          <p:cNvSpPr/>
          <p:nvPr/>
        </p:nvSpPr>
        <p:spPr>
          <a:xfrm>
            <a:off x="7127515" y="5903309"/>
            <a:ext cx="605059" cy="360000"/>
          </a:xfrm>
          <a:prstGeom prst="ellipse">
            <a:avLst/>
          </a:prstGeom>
          <a:solidFill>
            <a:srgbClr val="BF9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 smtClean="0"/>
              <a:t>C,B,A</a:t>
            </a:r>
            <a:endParaRPr lang="es-ES" sz="1600" dirty="0"/>
          </a:p>
        </p:txBody>
      </p:sp>
      <p:sp>
        <p:nvSpPr>
          <p:cNvPr id="49" name="Elipse 48"/>
          <p:cNvSpPr/>
          <p:nvPr/>
        </p:nvSpPr>
        <p:spPr>
          <a:xfrm>
            <a:off x="7250044" y="1012852"/>
            <a:ext cx="360000" cy="3600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/>
              <a:t>A</a:t>
            </a:r>
          </a:p>
        </p:txBody>
      </p:sp>
      <p:sp>
        <p:nvSpPr>
          <p:cNvPr id="50" name="Elipse 49"/>
          <p:cNvSpPr/>
          <p:nvPr/>
        </p:nvSpPr>
        <p:spPr>
          <a:xfrm>
            <a:off x="8737034" y="5903309"/>
            <a:ext cx="605059" cy="3600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smtClean="0"/>
              <a:t>18…28</a:t>
            </a:r>
            <a:endParaRPr lang="es-ES" sz="1600" dirty="0"/>
          </a:p>
        </p:txBody>
      </p:sp>
      <p:sp>
        <p:nvSpPr>
          <p:cNvPr id="51" name="Elipse 50"/>
          <p:cNvSpPr/>
          <p:nvPr/>
        </p:nvSpPr>
        <p:spPr>
          <a:xfrm>
            <a:off x="8859563" y="1017222"/>
            <a:ext cx="360000" cy="360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lIns="0" tIns="0" rIns="0" bIns="0" rtlCol="0" anchor="ctr">
            <a:noAutofit/>
          </a:bodyPr>
          <a:lstStyle/>
          <a:p>
            <a:pPr algn="ctr"/>
            <a:r>
              <a:rPr lang="es-ES" sz="1600" dirty="0"/>
              <a:t>30</a:t>
            </a:r>
          </a:p>
        </p:txBody>
      </p:sp>
      <p:sp>
        <p:nvSpPr>
          <p:cNvPr id="52" name="Rectángulo 51"/>
          <p:cNvSpPr/>
          <p:nvPr/>
        </p:nvSpPr>
        <p:spPr>
          <a:xfrm>
            <a:off x="2670221" y="1422723"/>
            <a:ext cx="2430877" cy="13680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400" dirty="0" smtClean="0"/>
              <a:t>GRUPO DE ESCALA INVESTIGADORA</a:t>
            </a:r>
            <a:endParaRPr lang="es-ES" sz="2400" dirty="0"/>
          </a:p>
        </p:txBody>
      </p:sp>
      <p:sp>
        <p:nvSpPr>
          <p:cNvPr id="57" name="Flecha abajo 56"/>
          <p:cNvSpPr/>
          <p:nvPr/>
        </p:nvSpPr>
        <p:spPr>
          <a:xfrm rot="10800000">
            <a:off x="8706891" y="1834624"/>
            <a:ext cx="523672" cy="566487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  <p:sp>
        <p:nvSpPr>
          <p:cNvPr id="58" name="Flecha abajo 57"/>
          <p:cNvSpPr/>
          <p:nvPr/>
        </p:nvSpPr>
        <p:spPr>
          <a:xfrm rot="5400000">
            <a:off x="5468341" y="2173139"/>
            <a:ext cx="523672" cy="56648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  <p:sp>
        <p:nvSpPr>
          <p:cNvPr id="2" name="CuadroTexto 1"/>
          <p:cNvSpPr txBox="1"/>
          <p:nvPr/>
        </p:nvSpPr>
        <p:spPr>
          <a:xfrm>
            <a:off x="2670221" y="2932092"/>
            <a:ext cx="21358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1400" b="1">
                <a:solidFill>
                  <a:srgbClr val="C00000"/>
                </a:solidFill>
              </a:defRPr>
            </a:lvl1pPr>
          </a:lstStyle>
          <a:p>
            <a:r>
              <a:rPr lang="es-E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Requisito: título de doctor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125235" y="899449"/>
            <a:ext cx="131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accent6">
                    <a:lumMod val="75000"/>
                  </a:schemeClr>
                </a:solidFill>
              </a:rPr>
              <a:t>Promoción a escala técnica</a:t>
            </a:r>
            <a:endParaRPr lang="es-ES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9" name="CuadroTexto 58"/>
          <p:cNvSpPr txBox="1"/>
          <p:nvPr/>
        </p:nvSpPr>
        <p:spPr>
          <a:xfrm>
            <a:off x="4969577" y="2856159"/>
            <a:ext cx="1601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12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s-E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Promoción a escala investigadora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3163910" y="4554558"/>
            <a:ext cx="1695718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algn="ctr">
              <a:defRPr sz="24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s-ES" sz="1600" dirty="0" err="1"/>
              <a:t>Predocs</a:t>
            </a:r>
            <a:r>
              <a:rPr lang="es-ES" sz="1600" dirty="0"/>
              <a:t>, post-</a:t>
            </a:r>
            <a:r>
              <a:rPr lang="es-ES" sz="1600" dirty="0" err="1"/>
              <a:t>docs</a:t>
            </a:r>
            <a:r>
              <a:rPr lang="es-ES" sz="1600" dirty="0"/>
              <a:t>, </a:t>
            </a:r>
            <a:r>
              <a:rPr lang="es-ES" sz="1600" dirty="0" smtClean="0"/>
              <a:t>laborales, contratados,…</a:t>
            </a:r>
            <a:endParaRPr lang="es-ES" sz="1600" dirty="0"/>
          </a:p>
        </p:txBody>
      </p:sp>
      <p:cxnSp>
        <p:nvCxnSpPr>
          <p:cNvPr id="12" name="Conector recto de flecha 11"/>
          <p:cNvCxnSpPr/>
          <p:nvPr/>
        </p:nvCxnSpPr>
        <p:spPr>
          <a:xfrm flipV="1">
            <a:off x="5051255" y="3684921"/>
            <a:ext cx="883588" cy="720603"/>
          </a:xfrm>
          <a:prstGeom prst="straightConnector1">
            <a:avLst/>
          </a:prstGeom>
          <a:ln w="76200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/>
          <p:cNvCxnSpPr/>
          <p:nvPr/>
        </p:nvCxnSpPr>
        <p:spPr>
          <a:xfrm flipV="1">
            <a:off x="4086897" y="3479240"/>
            <a:ext cx="0" cy="865236"/>
          </a:xfrm>
          <a:prstGeom prst="straightConnector1">
            <a:avLst/>
          </a:prstGeom>
          <a:ln w="76200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/>
          <p:cNvCxnSpPr/>
          <p:nvPr/>
        </p:nvCxnSpPr>
        <p:spPr>
          <a:xfrm>
            <a:off x="5052813" y="5154722"/>
            <a:ext cx="813027" cy="0"/>
          </a:xfrm>
          <a:prstGeom prst="straightConnector1">
            <a:avLst/>
          </a:prstGeom>
          <a:ln w="76200">
            <a:tailEnd type="triangle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CuadroTexto 61"/>
          <p:cNvSpPr txBox="1"/>
          <p:nvPr/>
        </p:nvSpPr>
        <p:spPr>
          <a:xfrm>
            <a:off x="1000622" y="2461737"/>
            <a:ext cx="1383712" cy="33855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ORIGEN</a:t>
            </a:r>
            <a:endParaRPr lang="es-ES" sz="1600" dirty="0"/>
          </a:p>
        </p:txBody>
      </p:sp>
      <p:sp>
        <p:nvSpPr>
          <p:cNvPr id="63" name="CuadroTexto 62"/>
          <p:cNvSpPr txBox="1"/>
          <p:nvPr/>
        </p:nvSpPr>
        <p:spPr>
          <a:xfrm>
            <a:off x="1000622" y="1427487"/>
            <a:ext cx="1458861" cy="33855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s-ES" sz="1600" dirty="0" smtClean="0"/>
              <a:t>NIVEL DESTINO</a:t>
            </a:r>
            <a:endParaRPr lang="es-ES" sz="1600" dirty="0"/>
          </a:p>
        </p:txBody>
      </p:sp>
      <p:sp>
        <p:nvSpPr>
          <p:cNvPr id="64" name="CuadroTexto 63"/>
          <p:cNvSpPr txBox="1"/>
          <p:nvPr/>
        </p:nvSpPr>
        <p:spPr>
          <a:xfrm>
            <a:off x="965606" y="1845113"/>
            <a:ext cx="9993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Concurso de méritos</a:t>
            </a:r>
            <a:endParaRPr lang="es-ES" sz="1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Flecha abajo 64"/>
          <p:cNvSpPr/>
          <p:nvPr/>
        </p:nvSpPr>
        <p:spPr>
          <a:xfrm rot="10800000">
            <a:off x="1908718" y="1820997"/>
            <a:ext cx="523672" cy="566487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600" dirty="0" smtClean="0"/>
              <a:t>+</a:t>
            </a:r>
            <a:endParaRPr lang="es-ES" sz="3600" dirty="0"/>
          </a:p>
        </p:txBody>
      </p:sp>
    </p:spTree>
    <p:extLst>
      <p:ext uri="{BB962C8B-B14F-4D97-AF65-F5344CB8AC3E}">
        <p14:creationId xmlns:p14="http://schemas.microsoft.com/office/powerpoint/2010/main" val="203041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/>
          <p:cNvSpPr txBox="1"/>
          <p:nvPr/>
        </p:nvSpPr>
        <p:spPr>
          <a:xfrm>
            <a:off x="1360603" y="747495"/>
            <a:ext cx="802046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rgbClr val="FF0000"/>
                </a:solidFill>
              </a:rPr>
              <a:t>El quinquenio técnico</a:t>
            </a:r>
          </a:p>
          <a:p>
            <a:endParaRPr lang="es-ES" sz="1600" dirty="0" smtClean="0">
              <a:solidFill>
                <a:srgbClr val="FF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s-ES" sz="1600" dirty="0" smtClean="0">
                <a:solidFill>
                  <a:srgbClr val="0070C0"/>
                </a:solidFill>
              </a:rPr>
              <a:t>Un complemento retributivo en virtud de la </a:t>
            </a:r>
            <a:r>
              <a:rPr lang="es-ES" sz="1600" b="1" dirty="0" smtClean="0">
                <a:solidFill>
                  <a:srgbClr val="0070C0"/>
                </a:solidFill>
              </a:rPr>
              <a:t>actividad desarrollada </a:t>
            </a:r>
            <a:r>
              <a:rPr lang="es-ES" sz="1600" dirty="0" smtClean="0">
                <a:solidFill>
                  <a:srgbClr val="0070C0"/>
                </a:solidFill>
              </a:rPr>
              <a:t>valorando de manera objetiva periodos de cinco años por parte de la Comisión Evaluadora. </a:t>
            </a:r>
          </a:p>
          <a:p>
            <a:pPr marL="800100" lvl="1" indent="-342900">
              <a:buFont typeface="+mj-lt"/>
              <a:buAutoNum type="arabicPeriod"/>
            </a:pPr>
            <a:endParaRPr lang="es-ES" sz="1600" dirty="0">
              <a:solidFill>
                <a:srgbClr val="FF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s-ES" sz="1600" dirty="0" smtClean="0">
                <a:solidFill>
                  <a:srgbClr val="002060"/>
                </a:solidFill>
              </a:rPr>
              <a:t>Un mérito evaluable en concurso de méritos.</a:t>
            </a:r>
          </a:p>
          <a:p>
            <a:pPr lvl="1"/>
            <a:endParaRPr lang="es-ES" sz="1600" dirty="0" smtClean="0">
              <a:solidFill>
                <a:srgbClr val="FF0000"/>
              </a:solidFill>
            </a:endParaRPr>
          </a:p>
          <a:p>
            <a:pPr lvl="1"/>
            <a:r>
              <a:rPr lang="es-ES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Los criterios de evaluación se definen en las convocatorias, de acuerdo a los perfiles técnicos del personal de investigación. La Comisión Evaluadora deberá estar compuesta por personal Técnico.</a:t>
            </a:r>
          </a:p>
          <a:p>
            <a:pPr lvl="1"/>
            <a:endParaRPr lang="es-ES" sz="1600" dirty="0">
              <a:solidFill>
                <a:srgbClr val="FF0000"/>
              </a:solidFill>
            </a:endParaRPr>
          </a:p>
          <a:p>
            <a:endParaRPr lang="es-ES" sz="1600" dirty="0" smtClean="0">
              <a:solidFill>
                <a:srgbClr val="FF0000"/>
              </a:solidFill>
            </a:endParaRPr>
          </a:p>
          <a:p>
            <a:r>
              <a:rPr lang="es-ES" sz="2400" b="1" dirty="0" smtClean="0">
                <a:solidFill>
                  <a:srgbClr val="C00000"/>
                </a:solidFill>
              </a:rPr>
              <a:t>El sexenio técnico</a:t>
            </a:r>
          </a:p>
          <a:p>
            <a:endParaRPr lang="es-ES" sz="1600" dirty="0" smtClean="0">
              <a:solidFill>
                <a:srgbClr val="C0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Un complemento retributivo en virtud de </a:t>
            </a:r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</a:rPr>
              <a:t>méritos y formación </a:t>
            </a:r>
            <a:r>
              <a:rPr lang="es-ES" sz="1600" b="1" dirty="0" smtClean="0">
                <a:solidFill>
                  <a:schemeClr val="accent1">
                    <a:lumMod val="75000"/>
                  </a:schemeClr>
                </a:solidFill>
              </a:rPr>
              <a:t>técnica 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</a:rPr>
              <a:t>valorando cada seis años el impacto del personal y su evolución, en términos objetivos y evaluables por la Comisión Evaluadora. </a:t>
            </a:r>
          </a:p>
          <a:p>
            <a:pPr marL="800100" lvl="1" indent="-342900">
              <a:buFont typeface="+mj-lt"/>
              <a:buAutoNum type="arabicPeriod"/>
            </a:pPr>
            <a:endParaRPr lang="es-ES" sz="1600" dirty="0">
              <a:solidFill>
                <a:srgbClr val="C0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es-ES" sz="1600" dirty="0">
                <a:solidFill>
                  <a:srgbClr val="002060"/>
                </a:solidFill>
              </a:rPr>
              <a:t>Un mérito evaluable en concurso de méritos.</a:t>
            </a:r>
          </a:p>
          <a:p>
            <a:pPr lvl="1"/>
            <a:endParaRPr lang="es-ES" sz="1600" dirty="0">
              <a:solidFill>
                <a:srgbClr val="C00000"/>
              </a:solidFill>
            </a:endParaRPr>
          </a:p>
          <a:p>
            <a:pPr lvl="1"/>
            <a:r>
              <a:rPr lang="es-ES" sz="14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Los criterios se definen en las convocatorias, de acuerdo a los perfiles técnicos del personal de investigación</a:t>
            </a:r>
            <a:r>
              <a:rPr lang="es-ES" sz="14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La Comisión Evaluadora deberá estar compuesta por personal Técnico.</a:t>
            </a:r>
            <a:endParaRPr lang="es-ES" sz="14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427" y="1213678"/>
            <a:ext cx="1902117" cy="206062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427" y="4202165"/>
            <a:ext cx="1902117" cy="205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331</Words>
  <Application>Microsoft Office PowerPoint</Application>
  <PresentationFormat>Panorámica</PresentationFormat>
  <Paragraphs>86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Miguel Llorente Isidro</dc:creator>
  <cp:lastModifiedBy>Miguel Llorente Isidro</cp:lastModifiedBy>
  <cp:revision>17</cp:revision>
  <dcterms:created xsi:type="dcterms:W3CDTF">2023-02-14T12:54:13Z</dcterms:created>
  <dcterms:modified xsi:type="dcterms:W3CDTF">2023-02-16T18:49:05Z</dcterms:modified>
</cp:coreProperties>
</file>